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0" r:id="rId7"/>
    <p:sldId id="262" r:id="rId8"/>
    <p:sldId id="281" r:id="rId9"/>
    <p:sldId id="282" r:id="rId10"/>
    <p:sldId id="283" r:id="rId11"/>
    <p:sldId id="284" r:id="rId12"/>
    <p:sldId id="263" r:id="rId13"/>
    <p:sldId id="264" r:id="rId14"/>
    <p:sldId id="279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2AC61-A763-440A-8A35-C050FA18A580}" v="460" dt="2020-03-15T13:23:33.206"/>
  </p1510:revLst>
</p1510:revInfo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07" autoAdjust="0"/>
  </p:normalViewPr>
  <p:slideViewPr>
    <p:cSldViewPr snapToGrid="0">
      <p:cViewPr>
        <p:scale>
          <a:sx n="75" d="100"/>
          <a:sy n="75" d="100"/>
        </p:scale>
        <p:origin x="540" y="114"/>
      </p:cViewPr>
      <p:guideLst/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96748-129E-454D-9FA7-9BF9814DC6D9}" type="datetime1">
              <a:rPr lang="es-ES" smtClean="0"/>
              <a:t>15/03/2020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E66781-1EF7-4F20-B903-A3310C2E2F74}" type="datetime1">
              <a:rPr lang="es-ES" noProof="0" smtClean="0"/>
              <a:t>15/03/2020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818732-FA64-4F57-8EE6-57AA70E1F1E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40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7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483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553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0860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347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2874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7499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portada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posición de contenido 3">
            <a:extLst>
              <a:ext uri="{FF2B5EF4-FFF2-40B4-BE49-F238E27FC236}">
                <a16:creationId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2" name="Marcador de posición de imagen 3">
            <a:extLst>
              <a:ext uri="{FF2B5EF4-FFF2-40B4-BE49-F238E27FC236}">
                <a16:creationId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9" name="Marcador de contenido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noProof="0" dirty="0"/>
          </a:p>
        </p:txBody>
      </p:sp>
      <p:sp>
        <p:nvSpPr>
          <p:cNvPr id="26" name="Cuadro de texto 25">
            <a:extLst>
              <a:ext uri="{FF2B5EF4-FFF2-40B4-BE49-F238E27FC236}">
                <a16:creationId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echa: De derecha a izquierda 2">
            <a:extLst>
              <a:ext uri="{FF2B5EF4-FFF2-40B4-BE49-F238E27FC236}">
                <a16:creationId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4" name="Flecha: De derecha a izquierda 13">
            <a:extLst>
              <a:ext uri="{FF2B5EF4-FFF2-40B4-BE49-F238E27FC236}">
                <a16:creationId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567F4AE9-9C59-4A3C-9E27-EFC9EE499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3DA09F5A-AF46-4646-A84F-35C1002AF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Rectángulo 6">
            <a:extLst>
              <a:ext uri="{FF2B5EF4-FFF2-40B4-BE49-F238E27FC236}">
                <a16:creationId xmlns:a16="http://schemas.microsoft.com/office/drawing/2014/main" id="{36D8447C-AA9F-491F-8EE4-A151146D1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826B47AC-1601-4AA8-BEB3-930A9A37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Rectángulo 6">
            <a:extLst>
              <a:ext uri="{FF2B5EF4-FFF2-40B4-BE49-F238E27FC236}">
                <a16:creationId xmlns:a16="http://schemas.microsoft.com/office/drawing/2014/main" id="{EFC9E01C-1D66-47F5-B8D1-BF604162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9F5FC000-6DCF-4A02-B144-CC77E752D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20" name="Gráfico 19" descr="Flecha derecha">
            <a:extLst>
              <a:ext uri="{FF2B5EF4-FFF2-40B4-BE49-F238E27FC236}">
                <a16:creationId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Gráfico 20" descr="Flecha derecha">
            <a:extLst>
              <a:ext uri="{FF2B5EF4-FFF2-40B4-BE49-F238E27FC236}">
                <a16:creationId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6" name="Marcador de texto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37" name="Flecha: Derecha 36">
            <a:extLst>
              <a:ext uri="{FF2B5EF4-FFF2-40B4-BE49-F238E27FC236}">
                <a16:creationId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2" name="Marcador de posición de imagen 4">
            <a:extLst>
              <a:ext uri="{FF2B5EF4-FFF2-40B4-BE49-F238E27FC236}">
                <a16:creationId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Inserte o arrastre y coloque una imagen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6" name="Marcador de posición de imagen 4">
            <a:extLst>
              <a:ext uri="{FF2B5EF4-FFF2-40B4-BE49-F238E27FC236}">
                <a16:creationId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Inserte o arrastre y coloque una imagen aquí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0" name="Rectángulo 6">
            <a:extLst>
              <a:ext uri="{FF2B5EF4-FFF2-40B4-BE49-F238E27FC236}">
                <a16:creationId xmlns:a16="http://schemas.microsoft.com/office/drawing/2014/main" id="{A31AFB6F-80F0-4E69-8E48-7431E3898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6">
            <a:extLst>
              <a:ext uri="{FF2B5EF4-FFF2-40B4-BE49-F238E27FC236}">
                <a16:creationId xmlns:a16="http://schemas.microsoft.com/office/drawing/2014/main" id="{115CE1DD-8B35-4422-9BB1-DB18FB6B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Rectángulo 6">
            <a:extLst>
              <a:ext uri="{FF2B5EF4-FFF2-40B4-BE49-F238E27FC236}">
                <a16:creationId xmlns:a16="http://schemas.microsoft.com/office/drawing/2014/main" id="{C174B088-E2BB-4A47-A4CE-403CAE01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1" name="Marcador de posición de imagen 15">
            <a:extLst>
              <a:ext uri="{FF2B5EF4-FFF2-40B4-BE49-F238E27FC236}">
                <a16:creationId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2" name="Marcador de posición de imagen 15">
            <a:extLst>
              <a:ext uri="{FF2B5EF4-FFF2-40B4-BE49-F238E27FC236}">
                <a16:creationId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posición de imagen 15">
            <a:extLst>
              <a:ext uri="{FF2B5EF4-FFF2-40B4-BE49-F238E27FC236}">
                <a16:creationId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portada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A0FADEC-BFBD-4A6E-B51C-B0DFD4C8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8C95A7-836C-4CD7-8EB0-6C95903F0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s-ES" noProof="0"/>
              <a:t>Sitio web</a:t>
            </a:r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lnSpc>
                <a:spcPct val="80000"/>
              </a:lnSpc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3" name="Marcador de posición de imagen 5">
            <a:extLst>
              <a:ext uri="{FF2B5EF4-FFF2-40B4-BE49-F238E27FC236}">
                <a16:creationId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5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1" name="Marcador de posición de imagen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3" name="Rectángulo 6">
            <a:extLst>
              <a:ext uri="{FF2B5EF4-FFF2-40B4-BE49-F238E27FC236}">
                <a16:creationId xmlns:a16="http://schemas.microsoft.com/office/drawing/2014/main" id="{644FE3AF-A04D-4D49-BDFD-FAF66D92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Rectángulo 6">
            <a:extLst>
              <a:ext uri="{FF2B5EF4-FFF2-40B4-BE49-F238E27FC236}">
                <a16:creationId xmlns:a16="http://schemas.microsoft.com/office/drawing/2014/main" id="{EAC46016-1B95-4163-8EAA-252BE4B86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EC09029D-7190-452C-92D6-6B055D05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Rectángulo 6">
            <a:extLst>
              <a:ext uri="{FF2B5EF4-FFF2-40B4-BE49-F238E27FC236}">
                <a16:creationId xmlns:a16="http://schemas.microsoft.com/office/drawing/2014/main" id="{78798274-03F6-4FD0-93AB-82A31D0A2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Rectángulo 6">
            <a:extLst>
              <a:ext uri="{FF2B5EF4-FFF2-40B4-BE49-F238E27FC236}">
                <a16:creationId xmlns:a16="http://schemas.microsoft.com/office/drawing/2014/main" id="{1E3DDEC1-3507-486F-8CCF-7F1E9EB81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1" name="Marcador de posición de imagen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Rectángulo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7" name="Rectángulo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4" name="Rectángulo 6">
            <a:extLst>
              <a:ext uri="{FF2B5EF4-FFF2-40B4-BE49-F238E27FC236}">
                <a16:creationId xmlns:a16="http://schemas.microsoft.com/office/drawing/2014/main" id="{3E24480B-1EA1-4618-A14A-DFF8FA263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043B620A-4118-4E00-9D79-5BD4C87DC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Rectángulo 6">
            <a:extLst>
              <a:ext uri="{FF2B5EF4-FFF2-40B4-BE49-F238E27FC236}">
                <a16:creationId xmlns:a16="http://schemas.microsoft.com/office/drawing/2014/main" id="{612097E6-9559-4AEF-968E-6C2F89163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Rectángulo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7" name="Rectángulo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37" name="Marcador de posición de imagen 15">
            <a:extLst>
              <a:ext uri="{FF2B5EF4-FFF2-40B4-BE49-F238E27FC236}">
                <a16:creationId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8" name="Marcador de posición de imagen 15">
            <a:extLst>
              <a:ext uri="{FF2B5EF4-FFF2-40B4-BE49-F238E27FC236}">
                <a16:creationId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4" name="Rectángulo 6">
            <a:extLst>
              <a:ext uri="{FF2B5EF4-FFF2-40B4-BE49-F238E27FC236}">
                <a16:creationId xmlns:a16="http://schemas.microsoft.com/office/drawing/2014/main" id="{CEDEC4EC-1B7D-4C30-9BDC-ED714BC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61B31970-0B46-450B-916F-74D6DEF9B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Rectángulo 6">
            <a:extLst>
              <a:ext uri="{FF2B5EF4-FFF2-40B4-BE49-F238E27FC236}">
                <a16:creationId xmlns:a16="http://schemas.microsoft.com/office/drawing/2014/main" id="{950320AF-7644-49E1-9D16-705477139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0" name="Rectángulo 6">
            <a:extLst>
              <a:ext uri="{FF2B5EF4-FFF2-40B4-BE49-F238E27FC236}">
                <a16:creationId xmlns:a16="http://schemas.microsoft.com/office/drawing/2014/main" id="{D36D919E-E710-495F-8E8C-3A987E50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Inserte o arrastre y coloque su diseño de la pantalla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+mj-lt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es-ES" noProof="0"/>
              <a:t>Texto destacado</a:t>
            </a:r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DFB96B7-45A3-4381-89C2-4A31A565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Rectángulo 6">
              <a:extLst>
                <a:ext uri="{FF2B5EF4-FFF2-40B4-BE49-F238E27FC236}">
                  <a16:creationId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7" name="Rectángulo 6">
              <a:extLst>
                <a:ext uri="{FF2B5EF4-FFF2-40B4-BE49-F238E27FC236}">
                  <a16:creationId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es-ES" sz="1200" b="1" noProof="0" dirty="0">
                  <a:solidFill>
                    <a:schemeClr val="bg1"/>
                  </a:solidFill>
                  <a:latin typeface="+mj-lt"/>
                </a:rPr>
                <a:t>Contoso</a:t>
              </a:r>
              <a:r>
                <a:rPr lang="es-ES" sz="1200" noProof="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s-ES" sz="1200" i="1" noProof="0" dirty="0">
                  <a:solidFill>
                    <a:schemeClr val="bg1"/>
                  </a:solidFill>
                  <a:latin typeface="+mj-lt"/>
                </a:rPr>
                <a:t>Ltd</a:t>
              </a:r>
              <a:r>
                <a:rPr lang="es-ES" sz="1200" noProof="0" dirty="0">
                  <a:solidFill>
                    <a:schemeClr val="bg1"/>
                  </a:solidFill>
                  <a:latin typeface="+mj-lt"/>
                </a:rPr>
                <a:t>.</a:t>
              </a:r>
            </a:p>
          </p:txBody>
        </p:sp>
        <p:sp>
          <p:nvSpPr>
            <p:cNvPr id="14" name="Rectángulo 6">
              <a:extLst>
                <a:ext uri="{FF2B5EF4-FFF2-40B4-BE49-F238E27FC236}">
                  <a16:creationId xmlns:a16="http://schemas.microsoft.com/office/drawing/2014/main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1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sv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66578" y="-544212"/>
            <a:ext cx="12325156" cy="8212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3326220"/>
            <a:ext cx="4860000" cy="1396803"/>
          </a:xfrm>
        </p:spPr>
        <p:txBody>
          <a:bodyPr rtlCol="0"/>
          <a:lstStyle/>
          <a:p>
            <a:pPr>
              <a:lnSpc>
                <a:spcPct val="125000"/>
              </a:lnSpc>
              <a:spcBef>
                <a:spcPts val="3000"/>
              </a:spcBef>
            </a:pPr>
            <a:r>
              <a:rPr lang="es-ES" sz="3200" dirty="0"/>
              <a:t>Sprint 0</a:t>
            </a:r>
            <a:br>
              <a:rPr lang="es-ES" sz="3200" dirty="0"/>
            </a:br>
            <a:r>
              <a:rPr lang="es-ES" sz="3200" dirty="0"/>
              <a:t>Vilanova </a:t>
            </a:r>
            <a:r>
              <a:rPr lang="es-ES" sz="3200" dirty="0" err="1"/>
              <a:t>Intelligent</a:t>
            </a:r>
            <a:r>
              <a:rPr lang="es-ES" sz="3200" dirty="0"/>
              <a:t> </a:t>
            </a:r>
            <a:r>
              <a:rPr lang="es-ES" sz="3200" dirty="0" err="1"/>
              <a:t>Airport</a:t>
            </a:r>
            <a:endParaRPr lang="es-ES" sz="3200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4958435"/>
            <a:ext cx="4860000" cy="1201781"/>
          </a:xfrm>
        </p:spPr>
        <p:txBody>
          <a:bodyPr rtlCol="0"/>
          <a:lstStyle/>
          <a:p>
            <a:r>
              <a:rPr lang="es-ES" noProof="1"/>
              <a:t>Desplegament de Hardware, seguretat, i la validació del projecte</a:t>
            </a:r>
          </a:p>
        </p:txBody>
      </p:sp>
      <p:grpSp>
        <p:nvGrpSpPr>
          <p:cNvPr id="112" name="Grupo 111" descr="Corchetes de énfasis de la imagen&#10;">
            <a:extLst>
              <a:ext uri="{FF2B5EF4-FFF2-40B4-BE49-F238E27FC236}">
                <a16:creationId xmlns:a16="http://schemas.microsoft.com/office/drawing/2014/main" id="{D624720B-51E1-474D-90C6-CD74ED1DA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Rectángulo 6">
              <a:extLst>
                <a:ext uri="{FF2B5EF4-FFF2-40B4-BE49-F238E27FC236}">
                  <a16:creationId xmlns:a16="http://schemas.microsoft.com/office/drawing/2014/main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11" name="Rectángulo 6">
              <a:extLst>
                <a:ext uri="{FF2B5EF4-FFF2-40B4-BE49-F238E27FC236}">
                  <a16:creationId xmlns:a16="http://schemas.microsoft.com/office/drawing/2014/main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4" name="Grupo 3" descr="Marcador de posición del logotipo">
            <a:extLst>
              <a:ext uri="{FF2B5EF4-FFF2-40B4-BE49-F238E27FC236}">
                <a16:creationId xmlns:a16="http://schemas.microsoft.com/office/drawing/2014/main" id="{15BDFF4F-F29E-432C-8919-538354CC3582}"/>
              </a:ext>
            </a:extLst>
          </p:cNvPr>
          <p:cNvGrpSpPr/>
          <p:nvPr/>
        </p:nvGrpSpPr>
        <p:grpSpPr>
          <a:xfrm>
            <a:off x="144000" y="2567589"/>
            <a:ext cx="2173095" cy="523220"/>
            <a:chOff x="1985170" y="1950690"/>
            <a:chExt cx="2173095" cy="523220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C906931-C069-4BF7-9D34-6BD0A441F1D0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es-ES" sz="2000" b="1" dirty="0">
                  <a:solidFill>
                    <a:schemeClr val="bg1"/>
                  </a:solidFill>
                  <a:latin typeface="+mj-lt"/>
                </a:rPr>
                <a:t>Terminal 2</a:t>
              </a:r>
              <a:endParaRPr lang="es-E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ectángulo 6">
              <a:extLst>
                <a:ext uri="{FF2B5EF4-FFF2-40B4-BE49-F238E27FC236}">
                  <a16:creationId xmlns:a16="http://schemas.microsoft.com/office/drawing/2014/main" id="{FA7AA601-65CC-44E2-A893-84390726E282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"/>
    </mc:Choice>
    <mc:Fallback xmlns="">
      <p:transition spd="slow" advTm="18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D5C7C4C-F147-4063-A52B-691521158D7D}"/>
              </a:ext>
            </a:extLst>
          </p:cNvPr>
          <p:cNvSpPr/>
          <p:nvPr/>
        </p:nvSpPr>
        <p:spPr>
          <a:xfrm>
            <a:off x="9537700" y="6108700"/>
            <a:ext cx="2540000" cy="584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D8BC0DD-63B7-4597-9A0D-AFD93722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sz="3200" dirty="0"/>
              <a:t>Validació del projecte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9A90E5C-4CCE-49A8-A134-376EA82AB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862" y="2563813"/>
            <a:ext cx="4084637" cy="1212850"/>
          </a:xfrm>
        </p:spPr>
        <p:txBody>
          <a:bodyPr rtlCol="0"/>
          <a:lstStyle/>
          <a:p>
            <a:pPr rtl="0"/>
            <a:r>
              <a:rPr lang="ca-ES" dirty="0"/>
              <a:t>Documentació progressiva de cada un dels equips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F3FAAD-3533-4254-8878-00AFC4F2C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ca-ES" dirty="0"/>
              <a:t>Per aconseguir validar que cada un dels equips treballen en consonància, hem creat unes plantilles per a que cada equip, al final del </a:t>
            </a:r>
            <a:r>
              <a:rPr lang="ca-ES" dirty="0" err="1"/>
              <a:t>sprint</a:t>
            </a:r>
            <a:r>
              <a:rPr lang="ca-ES" dirty="0"/>
              <a:t> ompli aquestes plantilles per a poder unificar-les en una documentació general i així obtenir un projecte perfectament uniforme.</a:t>
            </a:r>
            <a:endParaRPr lang="ca-ES" sz="1400" dirty="0"/>
          </a:p>
        </p:txBody>
      </p:sp>
      <p:pic>
        <p:nvPicPr>
          <p:cNvPr id="15" name="Marcador de posición de imagen 14" descr="Vista aérea de las carreteras de una gran ciudad">
            <a:extLst>
              <a:ext uri="{FF2B5EF4-FFF2-40B4-BE49-F238E27FC236}">
                <a16:creationId xmlns:a16="http://schemas.microsoft.com/office/drawing/2014/main" id="{69B66177-D401-4472-A2DB-433B202701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870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Imagen en primer plano de libros de arquitectura en una estantería">
            <a:extLst>
              <a:ext uri="{FF2B5EF4-FFF2-40B4-BE49-F238E27FC236}">
                <a16:creationId xmlns:a16="http://schemas.microsoft.com/office/drawing/2014/main" id="{C96DDC1B-725A-4E23-998D-39DB95C7FF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7"/>
            <a:ext cx="12192000" cy="677742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ACC8C05-26AA-41E5-B8C0-527F289A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ca-ES" dirty="0"/>
              <a:t>Gracies</a:t>
            </a:r>
          </a:p>
        </p:txBody>
      </p:sp>
      <p:sp>
        <p:nvSpPr>
          <p:cNvPr id="8" name="Rectángulo 6" descr="Cuadro de énfasis">
            <a:extLst>
              <a:ext uri="{FF2B5EF4-FFF2-40B4-BE49-F238E27FC236}">
                <a16:creationId xmlns:a16="http://schemas.microsoft.com/office/drawing/2014/main" id="{069B61ED-348D-4C69-8AEB-6F6DB753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595313" y="2970952"/>
            <a:ext cx="3792293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9" name="Gráfico 8" descr="Usuario" title="Icono del nombre del moderador">
            <a:extLst>
              <a:ext uri="{FF2B5EF4-FFF2-40B4-BE49-F238E27FC236}">
                <a16:creationId xmlns:a16="http://schemas.microsoft.com/office/drawing/2014/main" id="{0D936581-1C4F-499A-B80F-85EB3B0ADB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874" y="4486486"/>
            <a:ext cx="218900" cy="218900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779E2AB0-6808-4B87-9120-E7ED0C128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noProof="1"/>
              <a:t>Antoni Cifre Vicens</a:t>
            </a:r>
          </a:p>
        </p:txBody>
      </p:sp>
      <p:pic>
        <p:nvPicPr>
          <p:cNvPr id="11" name="Gráfico 10" descr="Smartphone" title="Icono del número de teléfono del moderador">
            <a:extLst>
              <a:ext uri="{FF2B5EF4-FFF2-40B4-BE49-F238E27FC236}">
                <a16:creationId xmlns:a16="http://schemas.microsoft.com/office/drawing/2014/main" id="{B45A175C-64D2-48F2-AAC2-400B198305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874" y="4895246"/>
            <a:ext cx="218900" cy="218900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03D6EB-3EF0-49B9-B771-0FFC78728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noProof="1"/>
              <a:t>+1 555-6969</a:t>
            </a:r>
          </a:p>
        </p:txBody>
      </p:sp>
      <p:pic>
        <p:nvPicPr>
          <p:cNvPr id="10" name="Gráfico 9" descr="Sobre" title="Icono del correo electrónico del moderador">
            <a:extLst>
              <a:ext uri="{FF2B5EF4-FFF2-40B4-BE49-F238E27FC236}">
                <a16:creationId xmlns:a16="http://schemas.microsoft.com/office/drawing/2014/main" id="{0A5A2E66-8294-497F-B1D3-36D2F03C6D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874" y="5322819"/>
            <a:ext cx="218900" cy="2189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637AB8-D66B-47E2-8CEB-E8B5D42CE7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noProof="1"/>
              <a:t>Antoni@B1Terminals.com</a:t>
            </a:r>
          </a:p>
          <a:p>
            <a:pPr rtl="0"/>
            <a:endParaRPr lang="es-ES" noProof="1"/>
          </a:p>
        </p:txBody>
      </p:sp>
      <p:pic>
        <p:nvPicPr>
          <p:cNvPr id="17" name="Gráfico 16" descr="Vínculo">
            <a:extLst>
              <a:ext uri="{FF2B5EF4-FFF2-40B4-BE49-F238E27FC236}">
                <a16:creationId xmlns:a16="http://schemas.microsoft.com/office/drawing/2014/main" id="{8B0D17A9-1A1F-4E6C-89F3-F8C144A5A8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015" y="5700480"/>
            <a:ext cx="244786" cy="244786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E734FFE-24D3-4BB4-93BD-AD5CADA3FE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noProof="1"/>
              <a:t>www.B1Terminals.com</a:t>
            </a:r>
          </a:p>
        </p:txBody>
      </p:sp>
    </p:spTree>
    <p:extLst>
      <p:ext uri="{BB962C8B-B14F-4D97-AF65-F5344CB8AC3E}">
        <p14:creationId xmlns:p14="http://schemas.microsoft.com/office/powerpoint/2010/main" val="325704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arcador de posición de imagen 39">
            <a:extLst>
              <a:ext uri="{FF2B5EF4-FFF2-40B4-BE49-F238E27FC236}">
                <a16:creationId xmlns:a16="http://schemas.microsoft.com/office/drawing/2014/main" id="{2EC3AED0-517E-41C1-9ECD-ABB0A850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796462" y="0"/>
            <a:ext cx="13784924" cy="6858000"/>
          </a:xfr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144000"/>
            <a:ext cx="4860000" cy="6480000"/>
          </a:xfrm>
        </p:spPr>
        <p:txBody>
          <a:bodyPr rtlCol="0"/>
          <a:lstStyle/>
          <a:p>
            <a:r>
              <a:rPr lang="es-ES" dirty="0" err="1"/>
              <a:t>Desplegament</a:t>
            </a:r>
            <a:r>
              <a:rPr lang="es-ES" dirty="0"/>
              <a:t> de Hardware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noProof="1"/>
              <a:t>Valoració i diseny inicial del desplegament hardware necesari per la realització del projecte.</a:t>
            </a:r>
          </a:p>
        </p:txBody>
      </p:sp>
      <p:pic>
        <p:nvPicPr>
          <p:cNvPr id="32" name="Marcador de posición de imagen 31">
            <a:extLst>
              <a:ext uri="{FF2B5EF4-FFF2-40B4-BE49-F238E27FC236}">
                <a16:creationId xmlns:a16="http://schemas.microsoft.com/office/drawing/2014/main" id="{ADA7147C-9048-4CCD-A9FA-54C09406C1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607606" y="882632"/>
            <a:ext cx="3932788" cy="2211773"/>
          </a:xfrm>
        </p:spPr>
      </p:pic>
      <p:sp>
        <p:nvSpPr>
          <p:cNvPr id="7" name="Rectángulo 6" descr="Línea divisoria inferior de la imagen">
            <a:extLst>
              <a:ext uri="{FF2B5EF4-FFF2-40B4-BE49-F238E27FC236}">
                <a16:creationId xmlns:a16="http://schemas.microsoft.com/office/drawing/2014/main" id="{432C84AD-44F1-45D1-9F68-3FDC756E5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650" y="3386488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Rectángulo 6" descr="Línea divisoria superior de la imagen">
            <a:extLst>
              <a:ext uri="{FF2B5EF4-FFF2-40B4-BE49-F238E27FC236}">
                <a16:creationId xmlns:a16="http://schemas.microsoft.com/office/drawing/2014/main" id="{8442E937-7F5A-4CF2-98BD-C9CF5F2B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086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661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build="p"/>
      <p:bldP spid="7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3B4DBA0-D1E0-4EEF-A40E-5B0D118537E0}"/>
              </a:ext>
            </a:extLst>
          </p:cNvPr>
          <p:cNvSpPr/>
          <p:nvPr/>
        </p:nvSpPr>
        <p:spPr>
          <a:xfrm>
            <a:off x="-1" y="5887897"/>
            <a:ext cx="12192001" cy="970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370" y="2905536"/>
            <a:ext cx="5959013" cy="295424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ca-ES" sz="3200" noProof="1"/>
              <a:t>Funcionalitats finals dessitjades</a:t>
            </a:r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ca-ES" dirty="0"/>
              <a:t>Auto pilot fins a la posició d'un passatger al rebre una notificació per part d'un operador.</a:t>
            </a:r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ca-ES" noProof="1"/>
              <a:t> </a:t>
            </a:r>
            <a:r>
              <a:rPr lang="ca-ES" dirty="0"/>
              <a:t>Detecció de les parades dintre de la seva ruta amb la possibilitat que un client pugui sol·licitar i usar un cotxe en cada una de les parades.</a:t>
            </a:r>
          </a:p>
          <a:p>
            <a:pPr>
              <a:spcBef>
                <a:spcPts val="0"/>
              </a:spcBef>
              <a:spcAft>
                <a:spcPts val="1500"/>
              </a:spcAft>
            </a:pPr>
            <a:r>
              <a:rPr lang="ca-ES" dirty="0"/>
              <a:t>Visualització de la flota de cotxes autònoms per a poder controlar les posicions i el seu us en temps real.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00" y="171450"/>
            <a:ext cx="4860000" cy="6486525"/>
          </a:xfrm>
        </p:spPr>
        <p:txBody>
          <a:bodyPr rtlCol="0"/>
          <a:lstStyle/>
          <a:p>
            <a:pPr rtl="0"/>
            <a:r>
              <a:rPr lang="ca-ES" dirty="0"/>
              <a:t> </a:t>
            </a: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6E643D59-F8F9-4C98-A5EE-B7CC655BB9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/>
        </p:blipFill>
        <p:spPr>
          <a:xfrm>
            <a:off x="7648697" y="913340"/>
            <a:ext cx="1872000" cy="1872000"/>
          </a:xfrm>
        </p:spPr>
      </p:pic>
      <p:sp>
        <p:nvSpPr>
          <p:cNvPr id="9" name="Rectángulo 6" descr="Línea divisoria in">
            <a:extLst>
              <a:ext uri="{FF2B5EF4-FFF2-40B4-BE49-F238E27FC236}">
                <a16:creationId xmlns:a16="http://schemas.microsoft.com/office/drawing/2014/main" id="{C9D745AD-2359-4511-AF2E-0CFC0783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3850" y="2814319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6" descr="Línea divisoria superior">
            <a:extLst>
              <a:ext uri="{FF2B5EF4-FFF2-40B4-BE49-F238E27FC236}">
                <a16:creationId xmlns:a16="http://schemas.microsoft.com/office/drawing/2014/main" id="{A0F0B9BF-0637-4907-A537-C5F7C796F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453850" y="726964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5"/>
            <a:ext cx="3932788" cy="1228511"/>
          </a:xfrm>
        </p:spPr>
        <p:txBody>
          <a:bodyPr rtlCol="0"/>
          <a:lstStyle/>
          <a:p>
            <a:pPr rtl="0"/>
            <a:r>
              <a:rPr lang="ca-ES" dirty="0"/>
              <a:t>Gracies a aquesta flota de cotxes es podrà obtenir una major llibertat pels passatgers i per tant es veurà reflexa un major consum en les tandes del aeroport </a:t>
            </a:r>
          </a:p>
        </p:txBody>
      </p:sp>
      <p:pic>
        <p:nvPicPr>
          <p:cNvPr id="20" name="Marcador de posición de imagen 19" descr="Imagen que contiene aeronave, globo, transporte, accesorio&#10;&#10;Descripción generada automáticamente">
            <a:extLst>
              <a:ext uri="{FF2B5EF4-FFF2-40B4-BE49-F238E27FC236}">
                <a16:creationId xmlns:a16="http://schemas.microsoft.com/office/drawing/2014/main" id="{55DD02F0-93F2-4DBA-A1DA-89F2549E91D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>
            <a:fillRect/>
          </a:stretch>
        </p:blipFill>
        <p:spPr>
          <a:xfrm>
            <a:off x="9713594" y="925858"/>
            <a:ext cx="1872000" cy="1872000"/>
          </a:xfr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3D1229-F2E0-40EB-85FE-BC7E6B68C687}"/>
              </a:ext>
            </a:extLst>
          </p:cNvPr>
          <p:cNvSpPr txBox="1"/>
          <p:nvPr/>
        </p:nvSpPr>
        <p:spPr>
          <a:xfrm>
            <a:off x="7453850" y="3651204"/>
            <a:ext cx="486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500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/>
                <a:ea typeface="+mj-ea"/>
                <a:cs typeface="+mj-cs"/>
              </a:rPr>
              <a:t>Cotxe autònom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 build="p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DA9A6-0313-4B4F-8298-49E833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sz="3200" dirty="0"/>
              <a:t>Necessitats valorades</a:t>
            </a:r>
          </a:p>
        </p:txBody>
      </p:sp>
      <p:pic>
        <p:nvPicPr>
          <p:cNvPr id="26" name="Marcador de posición de imagen 25" descr="Imagen en primer plano del material interior de un edificio">
            <a:extLst>
              <a:ext uri="{FF2B5EF4-FFF2-40B4-BE49-F238E27FC236}">
                <a16:creationId xmlns:a16="http://schemas.microsoft.com/office/drawing/2014/main" id="{EDFCE70F-39B6-4AB4-9E2B-13682787A13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800" y="1981486"/>
            <a:ext cx="1476000" cy="1476000"/>
          </a:xfrm>
        </p:spPr>
      </p:pic>
      <p:pic>
        <p:nvPicPr>
          <p:cNvPr id="42" name="Gráfico 41" descr="Rosa de los vientos">
            <a:extLst>
              <a:ext uri="{FF2B5EF4-FFF2-40B4-BE49-F238E27FC236}">
                <a16:creationId xmlns:a16="http://schemas.microsoft.com/office/drawing/2014/main" id="{46ED85E1-E4CD-4B88-9DA6-1DD92A829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299" y="2375985"/>
            <a:ext cx="687003" cy="687003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C9B008-144F-4910-A6A8-BEA680207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ca-ES" dirty="0"/>
              <a:t>Posicionament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720270B-0AD0-4BF8-8773-151D80729B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/>
          <a:p>
            <a:pPr rtl="0"/>
            <a:r>
              <a:rPr lang="ca-ES" dirty="0"/>
              <a:t>Detecció de la seua posició a partir de les senyals      </a:t>
            </a:r>
            <a:r>
              <a:rPr lang="ca-ES" dirty="0" err="1"/>
              <a:t>wifi</a:t>
            </a:r>
            <a:r>
              <a:rPr lang="ca-ES" dirty="0"/>
              <a:t> detectades y les parades visitades</a:t>
            </a:r>
          </a:p>
        </p:txBody>
      </p:sp>
      <p:pic>
        <p:nvPicPr>
          <p:cNvPr id="28" name="Marcador de posición de imagen 27">
            <a:extLst>
              <a:ext uri="{FF2B5EF4-FFF2-40B4-BE49-F238E27FC236}">
                <a16:creationId xmlns:a16="http://schemas.microsoft.com/office/drawing/2014/main" id="{59CF1C61-6CBB-44C0-9851-9402710E17E5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6"/>
          <a:srcRect/>
          <a:stretch/>
        </p:blipFill>
        <p:spPr>
          <a:xfrm>
            <a:off x="3023850" y="1981486"/>
            <a:ext cx="1476000" cy="14760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D21558F-5D14-474B-8899-E6F5062B1D8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ca-ES" dirty="0"/>
              <a:t>Detecció d’objectes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65B2B69-8014-4202-9B08-617A62F852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1"/>
            <a:ext cx="1980000" cy="1607789"/>
          </a:xfrm>
        </p:spPr>
        <p:txBody>
          <a:bodyPr rtlCol="0"/>
          <a:lstStyle/>
          <a:p>
            <a:pPr rtl="0"/>
            <a:r>
              <a:rPr lang="es-ES" noProof="1"/>
              <a:t>Visualització del cami per a poder a una correcte convivencia entre passatgers i cotche.</a:t>
            </a:r>
          </a:p>
          <a:p>
            <a:pPr rtl="0"/>
            <a:r>
              <a:rPr lang="es-ES" noProof="1"/>
              <a:t>Capacitat de detectar les parades dintre del cami</a:t>
            </a:r>
          </a:p>
        </p:txBody>
      </p:sp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D62E427A-7CC1-4C88-89A9-DAE587B9D83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/>
          <a:srcRect/>
          <a:stretch/>
        </p:blipFill>
        <p:spPr>
          <a:xfrm>
            <a:off x="5363900" y="1981485"/>
            <a:ext cx="1475999" cy="1475999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44AD36-3CE8-4453-943C-29B2BFF2E9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ca-ES" dirty="0"/>
              <a:t>Seguiment de la via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7B648E6-F551-4626-A621-E2444B18AE6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ca-ES" dirty="0"/>
              <a:t>Detecció i seguiment de la via per evitar pertorbacions en els passatgers</a:t>
            </a:r>
            <a:endParaRPr lang="es-ES" noProof="1"/>
          </a:p>
        </p:txBody>
      </p:sp>
      <p:pic>
        <p:nvPicPr>
          <p:cNvPr id="32" name="Marcador de posición de imagen 31" descr="Vista aérea del sistema de carreteras de una gran ciudad">
            <a:extLst>
              <a:ext uri="{FF2B5EF4-FFF2-40B4-BE49-F238E27FC236}">
                <a16:creationId xmlns:a16="http://schemas.microsoft.com/office/drawing/2014/main" id="{A7A47F2D-D684-4AD1-97D9-618D5B2B2F6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950" y="1981486"/>
            <a:ext cx="1476000" cy="1476000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F60993A-28E1-4723-8C62-E19D80B590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ca-ES" dirty="0"/>
              <a:t>Autonomia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D756BA5-5035-45C0-B8DE-2C7BD4E599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891914"/>
          </a:xfrm>
        </p:spPr>
        <p:txBody>
          <a:bodyPr rtlCol="0"/>
          <a:lstStyle/>
          <a:p>
            <a:pPr rtl="0"/>
            <a:r>
              <a:rPr lang="es-ES" noProof="1"/>
              <a:t>Capacitat per a poder tenir el 75% de la flota en funcionament mentres l’altra s’esta carregant</a:t>
            </a:r>
          </a:p>
        </p:txBody>
      </p:sp>
      <p:pic>
        <p:nvPicPr>
          <p:cNvPr id="34" name="Marcador de posición de imagen 33" descr="Imagen de un rascacielos de apartamentos">
            <a:extLst>
              <a:ext uri="{FF2B5EF4-FFF2-40B4-BE49-F238E27FC236}">
                <a16:creationId xmlns:a16="http://schemas.microsoft.com/office/drawing/2014/main" id="{C930C1FA-2B80-4B29-9FEC-4D72DA9A573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000" y="1981486"/>
            <a:ext cx="1476000" cy="1476000"/>
          </a:xfrm>
        </p:spPr>
      </p:pic>
      <p:pic>
        <p:nvPicPr>
          <p:cNvPr id="38" name="Gráfico 37" descr="Base de datos">
            <a:extLst>
              <a:ext uri="{FF2B5EF4-FFF2-40B4-BE49-F238E27FC236}">
                <a16:creationId xmlns:a16="http://schemas.microsoft.com/office/drawing/2014/main" id="{D7E0833B-50B4-4A2E-960A-B0A31D803F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438499" y="2375985"/>
            <a:ext cx="687003" cy="687003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3E3BDEF-B95D-4AE6-AD68-3C076899F3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ca-ES" dirty="0"/>
              <a:t>Comunicació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A6D8AEB-1A16-43E7-800A-63F473AE24D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es-ES" noProof="1"/>
              <a:t>Ha de poder transmetre el seu estat i posición a la base de dades per a que els operadors pugin dur una administración de la flota en temps real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2656B8-4A77-4A07-9A21-F66AD9738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Agregue un pie de página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484ACCC-0629-42EB-AAB2-DF83B640371C}"/>
              </a:ext>
            </a:extLst>
          </p:cNvPr>
          <p:cNvSpPr/>
          <p:nvPr/>
        </p:nvSpPr>
        <p:spPr>
          <a:xfrm>
            <a:off x="1" y="5966085"/>
            <a:ext cx="12192000" cy="89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 descr="Batería descargada">
            <a:extLst>
              <a:ext uri="{FF2B5EF4-FFF2-40B4-BE49-F238E27FC236}">
                <a16:creationId xmlns:a16="http://schemas.microsoft.com/office/drawing/2014/main" id="{148CCB19-37B8-45FB-A049-E34210C4F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98448" y="2375982"/>
            <a:ext cx="687003" cy="687003"/>
          </a:xfrm>
          <a:prstGeom prst="rect">
            <a:avLst/>
          </a:prstGeom>
        </p:spPr>
      </p:pic>
      <p:pic>
        <p:nvPicPr>
          <p:cNvPr id="23" name="Gráfico 22" descr="Flecha lineal: curva en sentido de las agujas del reloj">
            <a:extLst>
              <a:ext uri="{FF2B5EF4-FFF2-40B4-BE49-F238E27FC236}">
                <a16:creationId xmlns:a16="http://schemas.microsoft.com/office/drawing/2014/main" id="{6D410324-4EF6-4DC6-8686-C5A928CF12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758398" y="2375982"/>
            <a:ext cx="687003" cy="687003"/>
          </a:xfrm>
          <a:prstGeom prst="rect">
            <a:avLst/>
          </a:prstGeom>
        </p:spPr>
      </p:pic>
      <p:pic>
        <p:nvPicPr>
          <p:cNvPr id="24" name="Gráfico 23" descr="Cámara de seguridad">
            <a:extLst>
              <a:ext uri="{FF2B5EF4-FFF2-40B4-BE49-F238E27FC236}">
                <a16:creationId xmlns:a16="http://schemas.microsoft.com/office/drawing/2014/main" id="{7E9ECC64-612E-4176-A96F-7124330CBB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18348" y="2375981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uiExpand="1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Imagen en primer plano del diseño arquitectónico de una pared y una rejilla">
            <a:extLst>
              <a:ext uri="{FF2B5EF4-FFF2-40B4-BE49-F238E27FC236}">
                <a16:creationId xmlns:a16="http://schemas.microsoft.com/office/drawing/2014/main" id="{ACF36960-4969-4798-A8C8-46030DFF29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73" name="Grupo 72" descr="Marcador de posición de imagen">
            <a:extLst>
              <a:ext uri="{FF2B5EF4-FFF2-40B4-BE49-F238E27FC236}">
                <a16:creationId xmlns:a16="http://schemas.microsoft.com/office/drawing/2014/main" id="{B6D8D491-92D5-4337-BEB1-FCB3EB42F01F}"/>
              </a:ext>
            </a:extLst>
          </p:cNvPr>
          <p:cNvGrpSpPr/>
          <p:nvPr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74" name="Rectángulo 6">
              <a:extLst>
                <a:ext uri="{FF2B5EF4-FFF2-40B4-BE49-F238E27FC236}">
                  <a16:creationId xmlns:a16="http://schemas.microsoft.com/office/drawing/2014/main" id="{B8F9FC5C-E147-4E48-832E-5E7D4F0060C2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75" name="Rectángulo 6">
              <a:extLst>
                <a:ext uri="{FF2B5EF4-FFF2-40B4-BE49-F238E27FC236}">
                  <a16:creationId xmlns:a16="http://schemas.microsoft.com/office/drawing/2014/main" id="{3817EB80-63DB-4AF9-B1C2-7A558E6371C9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7" name="Título 36">
            <a:extLst>
              <a:ext uri="{FF2B5EF4-FFF2-40B4-BE49-F238E27FC236}">
                <a16:creationId xmlns:a16="http://schemas.microsoft.com/office/drawing/2014/main" id="{4B1315E4-875E-4E7A-B7C4-CC242E88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ca-ES" sz="3200" dirty="0"/>
              <a:t>Com assolirem aquestes necessitats</a:t>
            </a:r>
            <a:endParaRPr lang="es-ES" sz="3200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482D5FEE-2122-45A2-A2E5-AF688FA41E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ca-ES" dirty="0"/>
              <a:t>Per a poder aplicar les necessitats valorades, harem d'utilitzar la millor tecnologia a la que podem accedir.</a:t>
            </a:r>
          </a:p>
        </p:txBody>
      </p:sp>
      <p:pic>
        <p:nvPicPr>
          <p:cNvPr id="46" name="Marcador de posición de imagen 2">
            <a:extLst>
              <a:ext uri="{FF2B5EF4-FFF2-40B4-BE49-F238E27FC236}">
                <a16:creationId xmlns:a16="http://schemas.microsoft.com/office/drawing/2014/main" id="{B07585AC-91C2-A642-8740-D1E5784229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61348" y="1913924"/>
            <a:ext cx="1281104" cy="1611124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E3F48742-5436-4A86-A73D-1BA6F7BAE2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r>
              <a:rPr lang="es-ES" dirty="0"/>
              <a:t>Raspberry pi 3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86C7F081-0447-467E-A32F-6B62B2A8E2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1"/>
            <a:ext cx="1980000" cy="1075781"/>
          </a:xfrm>
        </p:spPr>
        <p:txBody>
          <a:bodyPr rtlCol="0"/>
          <a:lstStyle/>
          <a:p>
            <a:pPr rtl="0"/>
            <a:r>
              <a:rPr lang="ca-ES" dirty="0"/>
              <a:t>Serà el cervell del nostre cotxe, encarregat de processar i comunicar tota la informació obtinguda del exterior </a:t>
            </a:r>
          </a:p>
        </p:txBody>
      </p:sp>
      <p:pic>
        <p:nvPicPr>
          <p:cNvPr id="47" name="Marcador de posición de imagen 6">
            <a:extLst>
              <a:ext uri="{FF2B5EF4-FFF2-40B4-BE49-F238E27FC236}">
                <a16:creationId xmlns:a16="http://schemas.microsoft.com/office/drawing/2014/main" id="{44CAD70A-C555-A44D-9102-805E9EF148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35049" y="1914406"/>
            <a:ext cx="1613802" cy="1610160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463E1EDF-5BAC-426A-94B7-55FCD838BE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s-ES" dirty="0"/>
              <a:t>Arduino </a:t>
            </a:r>
            <a:r>
              <a:rPr lang="es-ES" dirty="0" err="1"/>
              <a:t>One</a:t>
            </a:r>
            <a:endParaRPr lang="es-E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D711F734-B3F3-4391-94AE-5D1B79762B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es-ES" noProof="1"/>
              <a:t>Seran els ulls i els braços, dedicar a recolectar l’información de l’exterior i donar ordres en funció del obtingut</a:t>
            </a:r>
          </a:p>
        </p:txBody>
      </p:sp>
      <p:pic>
        <p:nvPicPr>
          <p:cNvPr id="48" name="Marcador de posición de imagen 8">
            <a:extLst>
              <a:ext uri="{FF2B5EF4-FFF2-40B4-BE49-F238E27FC236}">
                <a16:creationId xmlns:a16="http://schemas.microsoft.com/office/drawing/2014/main" id="{86E4E607-BD81-3E4D-8A66-293F6470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118386" y="2009972"/>
            <a:ext cx="1327228" cy="1419028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AF45A5B3-0701-4C27-8200-149553525BF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es-ES" dirty="0" err="1"/>
              <a:t>TensorFlow</a:t>
            </a:r>
            <a:endParaRPr lang="es-ES" dirty="0"/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C3DC4BA8-7AEF-43F5-90F5-037ECABF5CC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es-ES" noProof="1"/>
              <a:t>Dedicat a analizar el comportament exterior i donar ordres en funció d’un model previamente entrenat.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06F84B-83F0-4BBC-AD8E-6C4E663B2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ABEF1B8-12DC-43FB-AB04-FF36D7831B5D}"/>
              </a:ext>
            </a:extLst>
          </p:cNvPr>
          <p:cNvSpPr/>
          <p:nvPr/>
        </p:nvSpPr>
        <p:spPr>
          <a:xfrm>
            <a:off x="9248851" y="5924811"/>
            <a:ext cx="2943149" cy="769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A0ACAB2F-3D7D-4D55-A6FE-215F96F66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908" y="1777968"/>
            <a:ext cx="3818182" cy="2373464"/>
          </a:xfrm>
          <a:prstGeom prst="rect">
            <a:avLst/>
          </a:prstGeom>
        </p:spPr>
      </p:pic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4412473-A517-4FBD-81E7-B17B7BAAD0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60" b="97386" l="5610" r="96951">
                        <a14:foregroundMark x1="10610" y1="23856" x2="11220" y2="42320"/>
                        <a14:foregroundMark x1="11829" y1="36111" x2="8537" y2="34967"/>
                        <a14:foregroundMark x1="5610" y1="23693" x2="6220" y2="41993"/>
                        <a14:foregroundMark x1="10610" y1="22222" x2="26220" y2="8333"/>
                        <a14:foregroundMark x1="26220" y1="8333" x2="79512" y2="10294"/>
                        <a14:foregroundMark x1="79512" y1="10294" x2="94512" y2="22386"/>
                        <a14:foregroundMark x1="94512" y1="22386" x2="98627" y2="65919"/>
                        <a14:foregroundMark x1="98181" y1="77523" x2="95488" y2="94608"/>
                        <a14:foregroundMark x1="95488" y1="94608" x2="22317" y2="97549"/>
                        <a14:foregroundMark x1="22317" y1="97549" x2="7439" y2="85131"/>
                        <a14:foregroundMark x1="7439" y1="85131" x2="11463" y2="66667"/>
                        <a14:foregroundMark x1="44268" y1="63725" x2="65000" y2="69118"/>
                        <a14:foregroundMark x1="65000" y1="69118" x2="44878" y2="73856"/>
                        <a14:foregroundMark x1="44878" y1="73856" x2="65366" y2="64706"/>
                        <a14:foregroundMark x1="65366" y1="64706" x2="82683" y2="66830"/>
                        <a14:foregroundMark x1="82683" y1="66830" x2="65122" y2="75327"/>
                        <a14:foregroundMark x1="65122" y1="75327" x2="86220" y2="67647"/>
                        <a14:foregroundMark x1="86220" y1="67647" x2="75000" y2="72222"/>
                        <a14:foregroundMark x1="97736" y1="77490" x2="98049" y2="80556"/>
                        <a14:foregroundMark x1="90732" y1="8824" x2="97440" y2="74584"/>
                        <a14:foregroundMark x1="98049" y1="80556" x2="82561" y2="54085"/>
                        <a14:foregroundMark x1="82561" y1="54085" x2="83293" y2="19281"/>
                        <a14:foregroundMark x1="83293" y1="19281" x2="92317" y2="46078"/>
                        <a14:foregroundMark x1="92317" y1="46078" x2="90854" y2="54575"/>
                        <a14:foregroundMark x1="94756" y1="30065" x2="97073" y2="79575"/>
                        <a14:foregroundMark x1="97073" y1="79575" x2="95244" y2="91993"/>
                        <a14:foregroundMark x1="48293" y1="82026" x2="40610" y2="81046"/>
                        <a14:foregroundMark x1="32317" y1="83333" x2="35976" y2="79412"/>
                        <a14:foregroundMark x1="28171" y1="91667" x2="26585" y2="92647"/>
                        <a14:foregroundMark x1="12439" y1="8660" x2="24878" y2="9477"/>
                        <a14:foregroundMark x1="55976" y1="28431" x2="62439" y2="28758"/>
                        <a14:foregroundMark x1="54756" y1="29902" x2="60488" y2="30392"/>
                        <a14:foregroundMark x1="61220" y1="28105" x2="59634" y2="30882"/>
                        <a14:backgroundMark x1="9512" y1="73693" x2="9756" y2="72222"/>
                        <a14:backgroundMark x1="8537" y1="75980" x2="9146" y2="72059"/>
                        <a14:backgroundMark x1="99878" y1="66013" x2="99390" y2="77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69" y="1913924"/>
            <a:ext cx="2756791" cy="2057508"/>
          </a:xfrm>
          <a:prstGeom prst="rect">
            <a:avLst/>
          </a:prstGeom>
        </p:spPr>
      </p:pic>
      <p:pic>
        <p:nvPicPr>
          <p:cNvPr id="10" name="Imagen 9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952F57A6-3076-468E-BEEE-EFDFE88CD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117" y="1503036"/>
            <a:ext cx="4947992" cy="24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41" grpId="0" build="p"/>
      <p:bldP spid="42" grpId="0" build="p"/>
      <p:bldP spid="43" grpId="0" build="p"/>
      <p:bldP spid="44" grpId="0" build="p"/>
      <p:bldP spid="4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CD991C5D-28C2-47E9-A43C-BF61D89F31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0277" b="11792"/>
          <a:stretch/>
        </p:blipFill>
        <p:spPr>
          <a:xfrm>
            <a:off x="114300" y="466428"/>
            <a:ext cx="12077700" cy="615374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EBF4F08-F5B3-47A7-8CA5-392685B3D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000" y="34243"/>
            <a:ext cx="4860000" cy="1800000"/>
          </a:xfrm>
        </p:spPr>
        <p:txBody>
          <a:bodyPr/>
          <a:lstStyle/>
          <a:p>
            <a:r>
              <a:rPr lang="ca-ES" dirty="0"/>
              <a:t>Plànol aeroport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E8FB78-8F21-4E89-9C19-1F3F0838A3CA}"/>
              </a:ext>
            </a:extLst>
          </p:cNvPr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7447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CD991C5D-28C2-47E9-A43C-BF61D89F31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5328" b="4693"/>
          <a:stretch/>
        </p:blipFill>
        <p:spPr>
          <a:xfrm>
            <a:off x="0" y="589430"/>
            <a:ext cx="12192000" cy="623432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EBF4F08-F5B3-47A7-8CA5-392685B3D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000" y="34243"/>
            <a:ext cx="4860000" cy="1800000"/>
          </a:xfrm>
        </p:spPr>
        <p:txBody>
          <a:bodyPr/>
          <a:lstStyle/>
          <a:p>
            <a:r>
              <a:rPr lang="ca-ES" dirty="0"/>
              <a:t>Plànol aeroport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E8FB78-8F21-4E89-9C19-1F3F0838A3CA}"/>
              </a:ext>
            </a:extLst>
          </p:cNvPr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07D8A6-941A-43F1-AE92-DF7E4B163703}"/>
              </a:ext>
            </a:extLst>
          </p:cNvPr>
          <p:cNvSpPr txBox="1"/>
          <p:nvPr/>
        </p:nvSpPr>
        <p:spPr>
          <a:xfrm>
            <a:off x="7332000" y="151107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Distribució de les carreteres pels cotxes</a:t>
            </a:r>
          </a:p>
        </p:txBody>
      </p:sp>
    </p:spTree>
    <p:extLst>
      <p:ext uri="{BB962C8B-B14F-4D97-AF65-F5344CB8AC3E}">
        <p14:creationId xmlns:p14="http://schemas.microsoft.com/office/powerpoint/2010/main" val="311779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CD991C5D-28C2-47E9-A43C-BF61D89F31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57" r="25298" b="3148"/>
          <a:stretch/>
        </p:blipFill>
        <p:spPr>
          <a:xfrm>
            <a:off x="0" y="540328"/>
            <a:ext cx="12192000" cy="628343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EBF4F08-F5B3-47A7-8CA5-392685B3D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2000" y="34243"/>
            <a:ext cx="4860000" cy="1800000"/>
          </a:xfrm>
        </p:spPr>
        <p:txBody>
          <a:bodyPr/>
          <a:lstStyle/>
          <a:p>
            <a:r>
              <a:rPr lang="ca-ES" dirty="0"/>
              <a:t>Plànol aeroport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E8FB78-8F21-4E89-9C19-1F3F0838A3CA}"/>
              </a:ext>
            </a:extLst>
          </p:cNvPr>
          <p:cNvSpPr/>
          <p:nvPr/>
        </p:nvSpPr>
        <p:spPr>
          <a:xfrm>
            <a:off x="0" y="6438900"/>
            <a:ext cx="1219200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247288-09AC-41C5-AAA7-6CF7C0520690}"/>
              </a:ext>
            </a:extLst>
          </p:cNvPr>
          <p:cNvSpPr txBox="1"/>
          <p:nvPr/>
        </p:nvSpPr>
        <p:spPr>
          <a:xfrm>
            <a:off x="7332000" y="146491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Distribució dels repetidors </a:t>
            </a:r>
            <a:r>
              <a:rPr lang="ca-ES" dirty="0" err="1"/>
              <a:t>wifi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6947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descr="Imagen inclinada de un rascacielos desde el suelo">
            <a:extLst>
              <a:ext uri="{FF2B5EF4-FFF2-40B4-BE49-F238E27FC236}">
                <a16:creationId xmlns:a16="http://schemas.microsoft.com/office/drawing/2014/main" id="{B86473A2-BB16-4117-9FAD-80DAA1012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99" y="145413"/>
            <a:ext cx="4680001" cy="6477169"/>
          </a:xfrm>
        </p:spPr>
      </p:pic>
      <p:grpSp>
        <p:nvGrpSpPr>
          <p:cNvPr id="19" name="Grupo 18" descr="Marcador de posición de imagen">
            <a:extLst>
              <a:ext uri="{FF2B5EF4-FFF2-40B4-BE49-F238E27FC236}">
                <a16:creationId xmlns:a16="http://schemas.microsoft.com/office/drawing/2014/main" id="{BB6BAB5E-56A9-4E78-8778-39484DAF3BCE}"/>
              </a:ext>
            </a:extLst>
          </p:cNvPr>
          <p:cNvGrpSpPr/>
          <p:nvPr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0" name="Rectángulo 6">
              <a:extLst>
                <a:ext uri="{FF2B5EF4-FFF2-40B4-BE49-F238E27FC236}">
                  <a16:creationId xmlns:a16="http://schemas.microsoft.com/office/drawing/2014/main" id="{68477B4D-D607-4B29-84FD-3A057814D551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1" name="Rectángulo 6">
              <a:extLst>
                <a:ext uri="{FF2B5EF4-FFF2-40B4-BE49-F238E27FC236}">
                  <a16:creationId xmlns:a16="http://schemas.microsoft.com/office/drawing/2014/main" id="{1F9BFE96-C2A2-4D45-A2B9-0D865A368628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A9D2A798-EAD7-4A9E-8E13-92C8A652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sz="3200" dirty="0"/>
              <a:t>Seguretat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067C501-D3C5-44F0-981A-33DA8BDEE4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1499" y="1007999"/>
            <a:ext cx="6659814" cy="466943"/>
          </a:xfrm>
        </p:spPr>
        <p:txBody>
          <a:bodyPr rtlCol="0"/>
          <a:lstStyle/>
          <a:p>
            <a:pPr rtl="0"/>
            <a:r>
              <a:rPr lang="es-ES" noProof="1"/>
              <a:t>Un cas molt important, es la seguretat de les dades que es tracten dintre del hospital</a:t>
            </a:r>
          </a:p>
        </p:txBody>
      </p:sp>
      <p:pic>
        <p:nvPicPr>
          <p:cNvPr id="47" name="Marcador de posición de imagen 21" descr="Piloto">
            <a:extLst>
              <a:ext uri="{FF2B5EF4-FFF2-40B4-BE49-F238E27FC236}">
                <a16:creationId xmlns:a16="http://schemas.microsoft.com/office/drawing/2014/main" id="{A26D9F01-4A78-1741-BD4B-121666D9E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81261" y="2584332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C6C5CD-54F6-47E9-8E7A-FA7BB7264AA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ca-ES" dirty="0"/>
              <a:t>Rols</a:t>
            </a:r>
            <a:r>
              <a:rPr lang="es-ES" dirty="0"/>
              <a:t>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10A51F8-6834-466B-82CC-026F0298D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ca-ES" dirty="0"/>
              <a:t>Cada un dels rols tindrà accés a un tipus d'informació diferent</a:t>
            </a:r>
          </a:p>
        </p:txBody>
      </p:sp>
      <p:pic>
        <p:nvPicPr>
          <p:cNvPr id="49" name="Marcador de posición de imagen 30" descr="Investigar">
            <a:extLst>
              <a:ext uri="{FF2B5EF4-FFF2-40B4-BE49-F238E27FC236}">
                <a16:creationId xmlns:a16="http://schemas.microsoft.com/office/drawing/2014/main" id="{427698D4-A4B5-854F-87D5-B66DF453B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81261" y="4211050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1A381F4-FED1-4DBE-86B2-2C8A89D7DFF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ca-ES" dirty="0"/>
              <a:t>API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F2EF3F1-E8C0-4986-AEF2-7A4C6C331C2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ca-ES" dirty="0"/>
              <a:t>L’accés a la base de dades nomes esterà disponible a traves de la api</a:t>
            </a:r>
          </a:p>
        </p:txBody>
      </p:sp>
      <p:pic>
        <p:nvPicPr>
          <p:cNvPr id="48" name="Marcador de posición de imagen 28" descr="Clave">
            <a:extLst>
              <a:ext uri="{FF2B5EF4-FFF2-40B4-BE49-F238E27FC236}">
                <a16:creationId xmlns:a16="http://schemas.microsoft.com/office/drawing/2014/main" id="{C7B97DB1-24CF-8C4E-83AE-239C618BD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78186" y="2584332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1438D8-4715-4E36-AB12-9B63E931B12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s-ES" dirty="0"/>
              <a:t>Firewall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78451CB-94B6-41DA-90B3-95CAD1B0E7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ca-ES" noProof="1"/>
              <a:t>Cada un dels ports estera asegurat per evitar possibles intrusos</a:t>
            </a:r>
          </a:p>
        </p:txBody>
      </p:sp>
      <p:pic>
        <p:nvPicPr>
          <p:cNvPr id="50" name="Marcador de posición de imagen 32" descr="Megáfono">
            <a:extLst>
              <a:ext uri="{FF2B5EF4-FFF2-40B4-BE49-F238E27FC236}">
                <a16:creationId xmlns:a16="http://schemas.microsoft.com/office/drawing/2014/main" id="{307E281C-467D-CF41-83B5-78C98C613AF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78186" y="4211050"/>
            <a:ext cx="517329" cy="517329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1DF979-98E1-4AC5-AD23-ED75468F559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ca-ES" dirty="0"/>
              <a:t>Replicació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9121E-0479-4A4D-8BA9-E4CE6BAB52D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ca-ES" noProof="1"/>
              <a:t>Utilitzarem un servidor Microsoft Azure amb repliques del nostre sistema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CB0BC8-0F62-4186-A6C6-0B88B01D7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3BDA52C-B4BA-47A1-A609-D9E0A9E11B04}"/>
              </a:ext>
            </a:extLst>
          </p:cNvPr>
          <p:cNvSpPr/>
          <p:nvPr/>
        </p:nvSpPr>
        <p:spPr>
          <a:xfrm>
            <a:off x="9395515" y="5930900"/>
            <a:ext cx="2652486" cy="763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4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41_TF16411248.potx" id="{1DD5F772-C148-4CCE-8660-D122965A8CAD}" vid="{355F95E1-13FF-410D-A033-8D80CD3FA2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B20711BC55B24CA293BE7F9F4A58F5" ma:contentTypeVersion="9" ma:contentTypeDescription="Create a new document." ma:contentTypeScope="" ma:versionID="3145c77526bbd84b4fd26029413329eb">
  <xsd:schema xmlns:xsd="http://www.w3.org/2001/XMLSchema" xmlns:xs="http://www.w3.org/2001/XMLSchema" xmlns:p="http://schemas.microsoft.com/office/2006/metadata/properties" xmlns:ns3="30431af3-2c37-4ac5-b364-caf0470c21e7" targetNamespace="http://schemas.microsoft.com/office/2006/metadata/properties" ma:root="true" ma:fieldsID="017fe59f369f6a9264dd696b28241cb9" ns3:_="">
    <xsd:import namespace="30431af3-2c37-4ac5-b364-caf0470c21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431af3-2c37-4ac5-b364-caf0470c21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111DE-7AEF-4DFC-9DEF-C726F69435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431af3-2c37-4ac5-b364-caf0470c21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43E42B-7C8A-4AB1-9F29-E7D83A36D5D6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30431af3-2c37-4ac5-b364-caf0470c21e7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6FBF0DE-2B59-4CF1-B3E8-C2833DFFFE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arquitectura para inversores</Template>
  <TotalTime>0</TotalTime>
  <Words>429</Words>
  <Application>Microsoft Office PowerPoint</Application>
  <PresentationFormat>Panorámica</PresentationFormat>
  <Paragraphs>66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</vt:lpstr>
      <vt:lpstr>Times New Roman</vt:lpstr>
      <vt:lpstr>Wingdings</vt:lpstr>
      <vt:lpstr>Tema de Office</vt:lpstr>
      <vt:lpstr>Sprint 0 Vilanova Intelligent Airport</vt:lpstr>
      <vt:lpstr>Desplegament de Hardware</vt:lpstr>
      <vt:lpstr> </vt:lpstr>
      <vt:lpstr>Necessitats valorades</vt:lpstr>
      <vt:lpstr>Com assolirem aquestes necessitats</vt:lpstr>
      <vt:lpstr>Plànol aeroport</vt:lpstr>
      <vt:lpstr>Plànol aeroport</vt:lpstr>
      <vt:lpstr>Plànol aeroport</vt:lpstr>
      <vt:lpstr>Seguretat </vt:lpstr>
      <vt:lpstr>Validació del projecte</vt:lpstr>
      <vt:lpstr>Gracies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2020-03-13T16:30:48Z</dcterms:created>
  <dcterms:modified xsi:type="dcterms:W3CDTF">2020-03-15T18:11:30Z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0x010100D5B20711BC55B24CA293BE7F9F4A58F5</vt:lpwstr>
  </property>
</Properties>
</file>